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g" ContentType="image/jpe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5643"/>
    <p:restoredTop autoAdjust="0" sz="94694"/>
  </p:normalViewPr>
  <p:slideViewPr>
    <p:cSldViewPr snapToGrid="0" snapToObjects="1">
      <p:cViewPr varScale="1">
        <p:scale>
          <a:sx d="100" n="161"/>
          <a:sy d="100" n="161"/>
        </p:scale>
        <p:origin x="560" y="200"/>
      </p:cViewPr>
      <p:guideLst>
        <p:guide orient="horz" pos="1620"/>
        <p:guide pos="2880"/>
      </p:guideLst>
    </p:cSldViewPr>
  </p:slideViewPr>
  <p:outlineViewPr>
    <p:cViewPr>
      <p:scale>
        <a:sx d="100" n="33"/>
        <a:sy d="100" n="33"/>
      </p:scale>
      <p:origin x="0" y="0"/>
    </p:cViewPr>
  </p:outlin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7" Type="http://schemas.openxmlformats.org/officeDocument/2006/relationships/slide" Target="slides/slide26.xml" /><Relationship Id="rId28" Type="http://schemas.openxmlformats.org/officeDocument/2006/relationships/slide" Target="slides/slide27.xml" /><Relationship Id="rId29" Type="http://schemas.openxmlformats.org/officeDocument/2006/relationships/slide" Target="slides/slide28.xml" /><Relationship Id="rId31" Type="http://schemas.openxmlformats.org/officeDocument/2006/relationships/viewProps" Target="viewProps.xml" /><Relationship Id="rId30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33" Type="http://schemas.openxmlformats.org/officeDocument/2006/relationships/tableStyles" Target="tableStyles.xml" /><Relationship Id="rId32" Type="http://schemas.openxmlformats.org/officeDocument/2006/relationships/theme" Target="theme/theme1.xml" 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eaLnBrk="1" hangingPunct="1" latinLnBrk="0" rtl="0">
        <a:spcBef>
          <a:spcPct val="0"/>
        </a:spcBef>
        <a:buNone/>
        <a:defRPr kern="1200" sz="33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342900" eaLnBrk="1" hangingPunct="1" indent="-342900" latinLnBrk="0" marL="342900" rtl="0">
        <a:spcBef>
          <a:spcPct val="20000"/>
        </a:spcBef>
        <a:buFont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indent="-342900" latinLnBrk="0" marL="685800" rtl="0">
        <a:spcBef>
          <a:spcPct val="20000"/>
        </a:spcBef>
        <a:buFont typeface="Arial"/>
        <a:buChar char="–"/>
        <a:defRPr kern="1200" sz="210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indent="-342900" latinLnBrk="0" marL="1028700" rtl="0">
        <a:spcBef>
          <a:spcPct val="20000"/>
        </a:spcBef>
        <a:buFont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indent="-342900" latinLnBrk="0" marL="1371600" rtl="0">
        <a:spcBef>
          <a:spcPct val="20000"/>
        </a:spcBef>
        <a:buFont typeface="Arial"/>
        <a:buChar char="–"/>
        <a:defRPr kern="1200" sz="150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indent="-342900" latinLnBrk="0" marL="1714500" rtl="0">
        <a:spcBef>
          <a:spcPct val="20000"/>
        </a:spcBef>
        <a:buFont typeface="Arial"/>
        <a:buChar char="»"/>
        <a:defRPr kern="1200" sz="150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indent="-342900" latinLnBrk="0" marL="20574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indent="-342900" latinLnBrk="0" marL="24003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indent="-342900" latinLnBrk="0" marL="27432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indent="-342900" latinLnBrk="0" marL="30861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3429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5.jpg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jpg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7.jpg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jpg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9.jpg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0.jpg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1.jpg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2.jpg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3.jpg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4.jpg" /></Relationships>
</file>

<file path=ppt/slides/_rels/slide2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5.jpg" /></Relationships>
</file>

<file path=ppt/slides/_rels/slide2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6.jpg" /></Relationships>
</file>

<file path=ppt/slides/_rels/slide2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7.jpg" /></Relationships>
</file>

<file path=ppt/slides/_rels/slide2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8.jpg" /></Relationships>
</file>

<file path=ppt/slides/_rels/slide2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9.jpg" /></Relationships>
</file>

<file path=ppt/slides/_rels/slide2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0.jpg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.jpg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jpg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jpg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4.jp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Update on TORC1 and TORC2 Phylogenetics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  <a:r>
              <a:rPr/>
              <a:t>Kyle Johnson, Dellaram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2025-01-22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SIN1 Relative to Total Species Surveyed</a:t>
            </a:r>
          </a:p>
        </p:txBody>
      </p:sp>
      <p:pic>
        <p:nvPicPr>
          <p:cNvPr descr="Presentation_Slides_Phylogenetics2_files/figure-pptx/unnamed-chunk-14-1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SIN1 Score Distribution</a:t>
            </a:r>
          </a:p>
        </p:txBody>
      </p:sp>
      <p:pic>
        <p:nvPicPr>
          <p:cNvPr descr="Presentation_Slides_Phylogenetics2_files/figure-pptx/unnamed-chunk-15-1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RAPTOR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RAPTOR found across all Super Groups</a:t>
            </a:r>
          </a:p>
          <a:p>
            <a:pPr lvl="0"/>
            <a:r>
              <a:rPr/>
              <a:t>Major exception found within the Ciliates who lack entirely</a:t>
            </a:r>
          </a:p>
          <a:p>
            <a:pPr lvl="0"/>
            <a:r>
              <a:rPr/>
              <a:t>Results indicate the presence of One RAPTOR at minimum. More likely (see A.thaliana)</a:t>
            </a:r>
          </a:p>
          <a:p>
            <a:pPr lvl="0"/>
            <a:r>
              <a:rPr/>
              <a:t>Very clustered results. I.E. RAPTOR proteins tend to stay very close to Group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Combined RAPTOR Tree</a:t>
            </a:r>
          </a:p>
        </p:txBody>
      </p:sp>
      <p:pic>
        <p:nvPicPr>
          <p:cNvPr descr="Presentation_Slides_Phylogenetics2_files/figure-pptx/unnamed-chunk-16-1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RAPTOR Relative to Total Species Surveyed</a:t>
            </a:r>
          </a:p>
        </p:txBody>
      </p:sp>
      <p:pic>
        <p:nvPicPr>
          <p:cNvPr descr="Presentation_Slides_Phylogenetics2_files/figure-pptx/unnamed-chunk-17-1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RAPTOR Score Distribution</a:t>
            </a:r>
          </a:p>
        </p:txBody>
      </p:sp>
      <p:pic>
        <p:nvPicPr>
          <p:cNvPr descr="Presentation_Slides_Phylogenetics2_files/figure-pptx/unnamed-chunk-18-1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TOR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TOR found across nearly every single species sampled</a:t>
            </a:r>
          </a:p>
          <a:p>
            <a:pPr lvl="0"/>
            <a:r>
              <a:rPr/>
              <a:t>Orgininally thought that all parasites lacked TOR, results suggest some remnant</a:t>
            </a:r>
          </a:p>
          <a:p>
            <a:pPr lvl="0"/>
            <a:r>
              <a:rPr/>
              <a:t>Very strong clustering into Group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Combined TOR Tree</a:t>
            </a:r>
          </a:p>
        </p:txBody>
      </p:sp>
      <p:pic>
        <p:nvPicPr>
          <p:cNvPr descr="Presentation_Slides_Phylogenetics2_files/figure-pptx/unnamed-chunk-19-1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TOR Relative to Total Species Surveyed</a:t>
            </a:r>
          </a:p>
        </p:txBody>
      </p:sp>
      <p:pic>
        <p:nvPicPr>
          <p:cNvPr descr="Presentation_Slides_Phylogenetics2_files/figure-pptx/unnamed-chunk-20-1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TOR Score Distribution</a:t>
            </a:r>
          </a:p>
        </p:txBody>
      </p:sp>
      <p:pic>
        <p:nvPicPr>
          <p:cNvPr descr="Presentation_Slides_Phylogenetics2_files/figure-pptx/unnamed-chunk-21-1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Initial Thoughts Slide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Originally did by the following:</a:t>
            </a:r>
          </a:p>
          <a:p>
            <a:pPr lvl="0"/>
            <a:r>
              <a:rPr/>
              <a:t>Parasites, Photosynthetic symbiotes, Ciliates</a:t>
            </a:r>
          </a:p>
          <a:p>
            <a:pPr lvl="0"/>
            <a:r>
              <a:rPr/>
              <a:t>Found some out-lier organisms which are unicellular</a:t>
            </a:r>
          </a:p>
          <a:p>
            <a:pPr lvl="0"/>
            <a:r>
              <a:rPr/>
              <a:t>In Stramenopiles, fairly uniform distribution of TOR Components</a:t>
            </a:r>
          </a:p>
          <a:p>
            <a:pPr lvl="0"/>
            <a:r>
              <a:rPr/>
              <a:t>Rhizaria information is unreliable at current moment</a:t>
            </a:r>
          </a:p>
          <a:p>
            <a:pPr lvl="0"/>
            <a:r>
              <a:rPr/>
              <a:t>Alveolata contained wide majority of parastic organisms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LST8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Very segregated results across phylum/Super Group</a:t>
            </a:r>
          </a:p>
          <a:p>
            <a:pPr lvl="0"/>
            <a:r>
              <a:rPr/>
              <a:t>Some mixing, likely due to the repeat nature of the protein</a:t>
            </a:r>
          </a:p>
          <a:p>
            <a:pPr lvl="0"/>
            <a:r>
              <a:rPr/>
              <a:t>Alveolata tended to have the lowest scores overall for this protein</a:t>
            </a:r>
          </a:p>
          <a:p>
            <a:pPr lvl="0"/>
            <a:r>
              <a:rPr/>
              <a:t>Parasites tend to be found in the Alveolatas, supsected reason for low score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Combined LST8 Tree</a:t>
            </a:r>
          </a:p>
        </p:txBody>
      </p:sp>
      <p:pic>
        <p:nvPicPr>
          <p:cNvPr descr="Presentation_Slides_Phylogenetics2_files/figure-pptx/unnamed-chunk-22-1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LST8 Relative to Total Species Surveyed</a:t>
            </a:r>
          </a:p>
        </p:txBody>
      </p:sp>
      <p:pic>
        <p:nvPicPr>
          <p:cNvPr descr="Presentation_Slides_Phylogenetics2_files/figure-pptx/unnamed-chunk-23-1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LST8 Score Distribution</a:t>
            </a:r>
          </a:p>
        </p:txBody>
      </p:sp>
      <p:pic>
        <p:nvPicPr>
          <p:cNvPr descr="Presentation_Slides_Phylogenetics2_files/figure-pptx/unnamed-chunk-24-1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Spare Slide</a:t>
            </a:r>
          </a:p>
        </p:txBody>
      </p:sp>
      <p:pic>
        <p:nvPicPr>
          <p:cNvPr descr="Presentation_Slides_Phylogenetics2_files/figure-pptx/unnamed-chunk-25-1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Spare Slide</a:t>
            </a:r>
          </a:p>
        </p:txBody>
      </p:sp>
      <p:pic>
        <p:nvPicPr>
          <p:cNvPr descr="Presentation_Slides_Phylogenetics2_files/figure-pptx/unnamed-chunk-26-1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Spare Slide</a:t>
            </a:r>
          </a:p>
        </p:txBody>
      </p:sp>
      <p:pic>
        <p:nvPicPr>
          <p:cNvPr descr="Presentation_Slides_Phylogenetics2_files/figure-pptx/unnamed-chunk-27-1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Spare Slide</a:t>
            </a:r>
          </a:p>
        </p:txBody>
      </p:sp>
      <p:pic>
        <p:nvPicPr>
          <p:cNvPr descr="Presentation_Slides_Phylogenetics2_files/figure-pptx/unnamed-chunk-28-1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Spare Slide</a:t>
            </a:r>
          </a:p>
        </p:txBody>
      </p:sp>
      <p:pic>
        <p:nvPicPr>
          <p:cNvPr descr="Presentation_Slides_Phylogenetics2_files/figure-pptx/unnamed-chunk-29-1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Continued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Expanded research parameters to include the following:</a:t>
            </a:r>
          </a:p>
          <a:p>
            <a:pPr lvl="0"/>
            <a:r>
              <a:rPr/>
              <a:t>For Archaeplastida: Streptophyta, chlorophyta, rhodophyta</a:t>
            </a:r>
          </a:p>
          <a:p>
            <a:pPr lvl="0"/>
            <a:r>
              <a:rPr/>
              <a:t>For Excavata: Discoba and Metamonada</a:t>
            </a:r>
          </a:p>
          <a:p>
            <a:pPr lvl="0"/>
            <a:r>
              <a:rPr/>
              <a:t>Currently looking for more information about Rhizaria</a:t>
            </a:r>
          </a:p>
          <a:p>
            <a:pPr lvl="0"/>
            <a:r>
              <a:rPr/>
              <a:t>Beginning SRA work to rule out/in some outlier species in all supergroups</a:t>
            </a:r>
          </a:p>
          <a:p>
            <a:pPr lvl="0"/>
            <a:r>
              <a:rPr/>
              <a:t>Expanding the phylogenetic trees for the protein components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RICTOR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RICTOR very prevalent across the different Super Groups</a:t>
            </a:r>
          </a:p>
          <a:p>
            <a:pPr lvl="0"/>
            <a:r>
              <a:rPr/>
              <a:t>Found especially within the Excavates and the SAR Groups</a:t>
            </a:r>
          </a:p>
          <a:p>
            <a:pPr lvl="0"/>
            <a:r>
              <a:rPr/>
              <a:t>Some hits were found in the Archaeplastida grouping</a:t>
            </a:r>
          </a:p>
          <a:p>
            <a:pPr lvl="0"/>
            <a:r>
              <a:rPr/>
              <a:t>SRA analysis required to officially confirm presence</a:t>
            </a:r>
          </a:p>
          <a:p>
            <a:pPr lvl="0"/>
            <a:r>
              <a:rPr/>
              <a:t>Possible issues with contamination in Streptophyta specifically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Combined Rictor Tree</a:t>
            </a:r>
          </a:p>
        </p:txBody>
      </p:sp>
      <p:pic>
        <p:nvPicPr>
          <p:cNvPr descr="Presentation_Slides_Phylogenetics2_files/figure-pptx/unnamed-chunk-10-1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RICTOR Relative to Total Species Surveyed</a:t>
            </a:r>
          </a:p>
        </p:txBody>
      </p:sp>
      <p:pic>
        <p:nvPicPr>
          <p:cNvPr descr="Presentation_Slides_Phylogenetics2_files/figure-pptx/unnamed-chunk-11-1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RICTOR Score Distribution</a:t>
            </a:r>
          </a:p>
        </p:txBody>
      </p:sp>
      <p:pic>
        <p:nvPicPr>
          <p:cNvPr descr="Presentation_Slides_Phylogenetics2_files/figure-pptx/unnamed-chunk-12-1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SIN1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SIN1 much more rare in most Super Groups</a:t>
            </a:r>
          </a:p>
          <a:p>
            <a:pPr lvl="0"/>
            <a:r>
              <a:rPr/>
              <a:t>Predominately in the Oomycota group (Pseudo-Fungi)</a:t>
            </a:r>
          </a:p>
          <a:p>
            <a:pPr lvl="0"/>
            <a:r>
              <a:rPr/>
              <a:t>Very Prevalent within the Ciliates</a:t>
            </a:r>
          </a:p>
          <a:p>
            <a:pPr lvl="0"/>
            <a:r>
              <a:rPr/>
              <a:t>Some random hits detected in Chlorophyta and Streptophyta</a:t>
            </a:r>
          </a:p>
          <a:p>
            <a:pPr lvl="0"/>
            <a:r>
              <a:rPr/>
              <a:t>Further SRA analysis required to rule out their presence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Combined SIN1 Tree</a:t>
            </a:r>
          </a:p>
        </p:txBody>
      </p:sp>
      <p:pic>
        <p:nvPicPr>
          <p:cNvPr descr="Presentation_Slides_Phylogenetics2_files/figure-pptx/unnamed-chunk-13-1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Update on TORC1 and TORC2 Phylogenetics</dc:title>
  <dc:creator>Kyle Johnson, Dellaram</dc:creator>
  <cp:keywords/>
  <dcterms:created xsi:type="dcterms:W3CDTF">2025-01-22T22:20:38Z</dcterms:created>
  <dcterms:modified xsi:type="dcterms:W3CDTF">2025-01-22T22:20:38Z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ate">
    <vt:lpwstr>2025-01-22</vt:lpwstr>
  </property>
  <property fmtid="{D5CDD505-2E9C-101B-9397-08002B2CF9AE}" pid="3" name="output">
    <vt:lpwstr>powerpoint_presentation</vt:lpwstr>
  </property>
</Properties>
</file>